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7" r:id="rId3"/>
    <p:sldId id="259" r:id="rId4"/>
    <p:sldId id="260" r:id="rId5"/>
    <p:sldId id="261" r:id="rId6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76" autoAdjust="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4EA94-80F0-4BC6-BC35-9FA822958E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A80D6-91C0-4087-93FD-E9F19A40DE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A80D6-91C0-4087-93FD-E9F19A40DE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85A-84C5-4E57-840A-D1823FF60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753-C6E7-469B-8ED0-A8D58447D3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85A-84C5-4E57-840A-D1823FF60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753-C6E7-469B-8ED0-A8D58447D3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85A-84C5-4E57-840A-D1823FF60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753-C6E7-469B-8ED0-A8D58447D3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85A-84C5-4E57-840A-D1823FF60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753-C6E7-469B-8ED0-A8D58447D3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85A-84C5-4E57-840A-D1823FF60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753-C6E7-469B-8ED0-A8D58447D3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85A-84C5-4E57-840A-D1823FF60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753-C6E7-469B-8ED0-A8D58447D3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85A-84C5-4E57-840A-D1823FF60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753-C6E7-469B-8ED0-A8D58447D3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85A-84C5-4E57-840A-D1823FF60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753-C6E7-469B-8ED0-A8D58447D3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85A-84C5-4E57-840A-D1823FF60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753-C6E7-469B-8ED0-A8D58447D3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85A-84C5-4E57-840A-D1823FF60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753-C6E7-469B-8ED0-A8D58447D3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485A-84C5-4E57-840A-D1823FF60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753-C6E7-469B-8ED0-A8D58447D3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1485A-84C5-4E57-840A-D1823FF60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A8753-C6E7-469B-8ED0-A8D58447D3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hyperlink" Target="http://www.zcom.com/m/yingyuwenzhai/15626/" TargetMode="Externa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image" Target="../media/image15.jpeg"/><Relationship Id="rId2" Type="http://schemas.openxmlformats.org/officeDocument/2006/relationships/hyperlink" Target="http://images.bookuu.com/photo/book/C/00851/97875064243561603175-fm.jpg" TargetMode="Externa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6"/>
          <p:cNvSpPr>
            <a:spLocks noChangeArrowheads="1" noChangeShapeType="1" noTextEdit="1"/>
          </p:cNvSpPr>
          <p:nvPr/>
        </p:nvSpPr>
        <p:spPr bwMode="auto">
          <a:xfrm>
            <a:off x="2123728" y="3792691"/>
            <a:ext cx="4721075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200" b="1" kern="10" dirty="0">
                <a:ln w="9525">
                  <a:noFill/>
                  <a:round/>
                </a:ln>
                <a:solidFill>
                  <a:srgbClr val="FF0000"/>
                </a:solidFill>
                <a:latin typeface="+mn-lt"/>
                <a:ea typeface="+mn-lt"/>
                <a:cs typeface="+mn-lt"/>
              </a:rPr>
              <a:t>Section A Grammar Focus</a:t>
            </a:r>
            <a:endParaRPr lang="zh-CN" altLang="en-US" sz="3200" b="1" kern="10" dirty="0">
              <a:ln w="9525">
                <a:noFill/>
                <a:round/>
              </a:ln>
              <a:solidFill>
                <a:srgbClr val="FF00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179512" y="539350"/>
            <a:ext cx="8784976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5400" b="1" dirty="0">
                <a:solidFill>
                  <a:srgbClr val="0000CC"/>
                </a:solidFill>
              </a:rPr>
              <a:t>Unit 1</a:t>
            </a:r>
            <a:endParaRPr lang="en-US" altLang="zh-CN" sz="5400" b="1" dirty="0">
              <a:solidFill>
                <a:srgbClr val="0000CC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en-US" altLang="zh-CN" sz="4800" b="1" dirty="0">
                <a:solidFill>
                  <a:srgbClr val="0000CC"/>
                </a:solidFill>
              </a:rPr>
              <a:t>How can we become good </a:t>
            </a:r>
            <a:endParaRPr lang="en-US" altLang="zh-CN" sz="4800" b="1" dirty="0">
              <a:solidFill>
                <a:srgbClr val="0000CC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en-US" altLang="zh-CN" sz="4800" b="1" dirty="0">
                <a:solidFill>
                  <a:srgbClr val="0000CC"/>
                </a:solidFill>
              </a:rPr>
              <a:t>learners?</a:t>
            </a:r>
            <a:endParaRPr lang="en-US" altLang="zh-CN" sz="4800" b="1" dirty="0">
              <a:solidFill>
                <a:srgbClr val="0000CC"/>
              </a:solidFill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MCj02921120000[1]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314325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3602038" y="1095375"/>
            <a:ext cx="50085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latin typeface="Times New Roman" panose="02020603050405020304" pitchFamily="18" charset="0"/>
              </a:rPr>
              <a:t>He learns English 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r>
              <a:rPr lang="en-US" altLang="zh-CN" sz="3600" b="1" dirty="0">
                <a:solidFill>
                  <a:srgbClr val="FF0D0D"/>
                </a:solidFill>
                <a:latin typeface="Times New Roman" panose="02020603050405020304" pitchFamily="18" charset="0"/>
              </a:rPr>
              <a:t>by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reading the textbook</a:t>
            </a:r>
            <a:r>
              <a:rPr lang="en-US" altLang="zh-CN" sz="3600" b="1" dirty="0">
                <a:latin typeface="Times New Roman" panose="02020603050405020304" pitchFamily="18" charset="0"/>
              </a:rPr>
              <a:t>.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pic>
        <p:nvPicPr>
          <p:cNvPr id="206852" name="Picture 4" descr="看电视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"/>
          <a:stretch>
            <a:fillRect/>
          </a:stretch>
        </p:blipFill>
        <p:spPr bwMode="auto">
          <a:xfrm>
            <a:off x="457200" y="3505200"/>
            <a:ext cx="281940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Text Box 2"/>
          <p:cNvSpPr txBox="1">
            <a:spLocks noChangeArrowheads="1"/>
          </p:cNvSpPr>
          <p:nvPr/>
        </p:nvSpPr>
        <p:spPr bwMode="auto">
          <a:xfrm>
            <a:off x="3657600" y="3962400"/>
            <a:ext cx="4724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latin typeface="Times New Roman" panose="02020603050405020304" pitchFamily="18" charset="0"/>
              </a:rPr>
              <a:t>He learns English 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r>
              <a:rPr lang="en-US" altLang="zh-CN" sz="3600" b="1" dirty="0">
                <a:solidFill>
                  <a:srgbClr val="FF0D0D"/>
                </a:solidFill>
                <a:latin typeface="Times New Roman" panose="02020603050405020304" pitchFamily="18" charset="0"/>
              </a:rPr>
              <a:t>by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watching TV</a:t>
            </a:r>
            <a:r>
              <a:rPr lang="en-US" altLang="zh-CN" sz="3600" b="1" dirty="0">
                <a:latin typeface="Times New Roman" panose="02020603050405020304" pitchFamily="18" charset="0"/>
              </a:rPr>
              <a:t>.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851275" y="1052513"/>
            <a:ext cx="50085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latin typeface="Times New Roman" panose="02020603050405020304" pitchFamily="18" charset="0"/>
              </a:rPr>
              <a:t>He learns English 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r>
              <a:rPr lang="en-US" altLang="zh-CN" sz="3600" b="1" dirty="0">
                <a:solidFill>
                  <a:srgbClr val="FF0D0D"/>
                </a:solidFill>
                <a:latin typeface="Times New Roman" panose="02020603050405020304" pitchFamily="18" charset="0"/>
              </a:rPr>
              <a:t>by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listening to tapes</a:t>
            </a:r>
            <a:r>
              <a:rPr lang="en-US" altLang="zh-CN" sz="3600" b="1" dirty="0">
                <a:latin typeface="Times New Roman" panose="02020603050405020304" pitchFamily="18" charset="0"/>
              </a:rPr>
              <a:t>.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3924300" y="3789363"/>
            <a:ext cx="49323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latin typeface="Times New Roman" panose="02020603050405020304" pitchFamily="18" charset="0"/>
              </a:rPr>
              <a:t>He learns English 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r>
              <a:rPr lang="en-US" altLang="zh-CN" sz="3600" b="1" dirty="0">
                <a:solidFill>
                  <a:srgbClr val="FF0D0D"/>
                </a:solidFill>
                <a:latin typeface="Times New Roman" panose="02020603050405020304" pitchFamily="18" charset="0"/>
              </a:rPr>
              <a:t>by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asking the teacher for help</a:t>
            </a:r>
            <a:r>
              <a:rPr lang="en-US" altLang="zh-CN" sz="3600" b="1" dirty="0">
                <a:latin typeface="Times New Roman" panose="02020603050405020304" pitchFamily="18" charset="0"/>
              </a:rPr>
              <a:t>.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pic>
        <p:nvPicPr>
          <p:cNvPr id="205828" name="Picture 4" descr="MCj02954800000[1]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3522663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9" name="Picture 5" descr="标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28"/>
          <a:stretch>
            <a:fillRect/>
          </a:stretch>
        </p:blipFill>
        <p:spPr bwMode="auto">
          <a:xfrm>
            <a:off x="755650" y="404813"/>
            <a:ext cx="26797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874" name="Group 2"/>
          <p:cNvGraphicFramePr>
            <a:graphicFrameLocks noGrp="1"/>
          </p:cNvGraphicFramePr>
          <p:nvPr>
            <p:ph idx="4294967295"/>
          </p:nvPr>
        </p:nvGraphicFramePr>
        <p:xfrm>
          <a:off x="647700" y="1125538"/>
          <a:ext cx="7870825" cy="5568826"/>
        </p:xfrm>
        <a:graphic>
          <a:graphicData uri="http://schemas.openxmlformats.org/drawingml/2006/table">
            <a:tbl>
              <a:tblPr/>
              <a:tblGrid>
                <a:gridCol w="3268663"/>
                <a:gridCol w="4602162"/>
              </a:tblGrid>
              <a:tr h="1312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How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do you learn English? </a:t>
                      </a: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 learn 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by 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stud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ying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with a group.</a:t>
                      </a: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Do you learn English 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by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read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ing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aloud? </a:t>
                      </a: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Yes, I do. It helps my pronunciation.</a:t>
                      </a: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1036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How 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 I read faster? </a:t>
                      </a: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You can read faster </a:t>
                      </a:r>
                      <a:r>
                        <a:rPr kumimoji="0" lang="en-US" altLang="zh-CN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by </a:t>
                      </a:r>
                      <a:r>
                        <a:rPr kumimoji="0" lang="en-US" altLang="zh-CN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read</a:t>
                      </a:r>
                      <a:r>
                        <a:rPr kumimoji="0" lang="en-US" altLang="zh-CN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ing</a:t>
                      </a:r>
                      <a:r>
                        <a:rPr kumimoji="0" lang="en-US" altLang="zh-CN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word groups.</a:t>
                      </a:r>
                      <a:endParaRPr kumimoji="0" lang="en-US" altLang="zh-CN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163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How can I improve my pronunciation? </a:t>
                      </a: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One way is 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by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listen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ing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to tapes.</a:t>
                      </a: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105487" name="Oval 25"/>
          <p:cNvSpPr>
            <a:spLocks noChangeArrowheads="1"/>
          </p:cNvSpPr>
          <p:nvPr/>
        </p:nvSpPr>
        <p:spPr bwMode="auto">
          <a:xfrm>
            <a:off x="2514600" y="332656"/>
            <a:ext cx="4114800" cy="827088"/>
          </a:xfrm>
          <a:prstGeom prst="ellipse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Grammar Focus</a:t>
            </a:r>
            <a:endParaRPr lang="en-US" altLang="zh-CN" sz="36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276600" y="3860800"/>
            <a:ext cx="52562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4000" b="1">
                <a:solidFill>
                  <a:srgbClr val="6600FF"/>
                </a:solidFill>
              </a:rPr>
              <a:t>I have difficulties in </a:t>
            </a:r>
            <a:endParaRPr lang="en-US" altLang="zh-CN" sz="4000" b="1">
              <a:solidFill>
                <a:srgbClr val="6600FF"/>
              </a:solidFill>
            </a:endParaRPr>
          </a:p>
          <a:p>
            <a:pPr algn="l"/>
            <a:r>
              <a:rPr lang="en-US" altLang="zh-CN" sz="4000" b="1">
                <a:solidFill>
                  <a:srgbClr val="6600FF"/>
                </a:solidFill>
              </a:rPr>
              <a:t>learning English.</a:t>
            </a:r>
            <a:endParaRPr lang="en-US" altLang="zh-CN" sz="4000" b="1">
              <a:solidFill>
                <a:srgbClr val="6600FF"/>
              </a:solidFill>
            </a:endParaRPr>
          </a:p>
        </p:txBody>
      </p:sp>
      <p:pic>
        <p:nvPicPr>
          <p:cNvPr id="106499" name="Picture 3" descr="818924244DA05BCE3120E73E98244520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217805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AutoShape 4"/>
          <p:cNvSpPr>
            <a:spLocks noChangeArrowheads="1"/>
          </p:cNvSpPr>
          <p:nvPr/>
        </p:nvSpPr>
        <p:spPr bwMode="auto">
          <a:xfrm>
            <a:off x="4140200" y="692150"/>
            <a:ext cx="3600450" cy="2060575"/>
          </a:xfrm>
          <a:prstGeom prst="cloudCallout">
            <a:avLst>
              <a:gd name="adj1" fmla="val -95370"/>
              <a:gd name="adj2" fmla="val 1972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r>
              <a:rPr lang="en-US" altLang="zh-CN" sz="4000" b="1"/>
              <a:t>Can you help me?</a:t>
            </a:r>
            <a:endParaRPr lang="en-US" altLang="zh-CN" sz="4000" b="1"/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5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ChangeArrowheads="1"/>
          </p:cNvSpPr>
          <p:nvPr/>
        </p:nvSpPr>
        <p:spPr bwMode="auto">
          <a:xfrm>
            <a:off x="381000" y="2895600"/>
            <a:ext cx="845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I can’t pronounce some of the words.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I can’t understand spoken English.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I don’t know how to increase my reading speed.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I can’t spell some English words.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I often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make mistakes</a:t>
            </a:r>
            <a:r>
              <a:rPr lang="en-US" altLang="zh-CN" sz="3200" b="1" dirty="0">
                <a:latin typeface="Times New Roman" panose="02020603050405020304" pitchFamily="18" charset="0"/>
              </a:rPr>
              <a:t> in grammar.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304800" y="228600"/>
            <a:ext cx="84582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1a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Learning English can be difficult. What things are difficult for you? Read the list. Check (✔) the statements that are true for you.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493713" y="1484313"/>
            <a:ext cx="804068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>
                <a:srgbClr val="003300"/>
              </a:buClr>
              <a:buFont typeface="Wingdings" panose="05000000000000000000" pitchFamily="2" charset="2"/>
              <a:buChar char="Ø"/>
            </a:pPr>
            <a:r>
              <a:rPr kumimoji="1" lang="en-US" altLang="zh-CN" sz="35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don’t know enough words to write well.</a:t>
            </a:r>
            <a:endParaRPr kumimoji="1" lang="en-US" altLang="zh-CN" sz="3500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457200" y="2133600"/>
            <a:ext cx="67341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003300"/>
              </a:buClr>
              <a:buFont typeface="Wingdings" panose="05000000000000000000" pitchFamily="2" charset="2"/>
              <a:buChar char="Ø"/>
            </a:pPr>
            <a:r>
              <a:rPr kumimoji="1" lang="en-US" altLang="zh-CN" sz="3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can’t get the pronunciation right</a:t>
            </a:r>
            <a:endParaRPr kumimoji="1" lang="en-US" altLang="zh-CN" sz="35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48" name="Text Box 5"/>
          <p:cNvSpPr txBox="1">
            <a:spLocks noChangeArrowheads="1"/>
          </p:cNvSpPr>
          <p:nvPr/>
        </p:nvSpPr>
        <p:spPr bwMode="auto">
          <a:xfrm>
            <a:off x="457200" y="2895600"/>
            <a:ext cx="77422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003300"/>
              </a:buClr>
              <a:buFont typeface="Wingdings" panose="05000000000000000000" pitchFamily="2" charset="2"/>
              <a:buChar char="Ø"/>
            </a:pPr>
            <a:r>
              <a:rPr kumimoji="1" lang="en-US" altLang="zh-CN" sz="3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can’t always make complete sentences</a:t>
            </a:r>
            <a:endParaRPr kumimoji="1" lang="en-US" altLang="zh-CN" sz="35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49" name="Text Box 6"/>
          <p:cNvSpPr txBox="1">
            <a:spLocks noChangeArrowheads="1"/>
          </p:cNvSpPr>
          <p:nvPr/>
        </p:nvSpPr>
        <p:spPr bwMode="auto">
          <a:xfrm>
            <a:off x="457200" y="3505200"/>
            <a:ext cx="523716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003300"/>
              </a:buClr>
              <a:buFont typeface="Wingdings" panose="05000000000000000000" pitchFamily="2" charset="2"/>
              <a:buChar char="Ø"/>
            </a:pPr>
            <a:r>
              <a:rPr kumimoji="1" lang="en-US" altLang="zh-CN" sz="3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forget a lot of new words</a:t>
            </a:r>
            <a:endParaRPr kumimoji="1" lang="en-US" altLang="zh-CN" sz="35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50" name="Text Box 7"/>
          <p:cNvSpPr txBox="1">
            <a:spLocks noChangeArrowheads="1"/>
          </p:cNvSpPr>
          <p:nvPr/>
        </p:nvSpPr>
        <p:spPr bwMode="auto">
          <a:xfrm>
            <a:off x="457200" y="4191000"/>
            <a:ext cx="8267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003300"/>
              </a:buClr>
              <a:buFont typeface="Wingdings" panose="05000000000000000000" pitchFamily="2" charset="2"/>
              <a:buChar char="Ø"/>
            </a:pPr>
            <a:r>
              <a:rPr kumimoji="1" lang="en-US" altLang="zh-CN" sz="3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can’t understand when people speak too </a:t>
            </a:r>
            <a:endParaRPr kumimoji="1" lang="en-US" altLang="zh-CN" sz="35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buClr>
                <a:srgbClr val="003300"/>
              </a:buClr>
              <a:buFont typeface="Wingdings" panose="05000000000000000000" pitchFamily="2" charset="2"/>
              <a:buNone/>
            </a:pPr>
            <a:r>
              <a:rPr kumimoji="1" lang="en-US" altLang="zh-CN" sz="3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quickly</a:t>
            </a:r>
            <a:endParaRPr kumimoji="1" lang="en-US" altLang="zh-CN" sz="35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51" name="Text Box 8"/>
          <p:cNvSpPr txBox="1">
            <a:spLocks noChangeArrowheads="1"/>
          </p:cNvSpPr>
          <p:nvPr/>
        </p:nvSpPr>
        <p:spPr bwMode="auto">
          <a:xfrm>
            <a:off x="395288" y="5445125"/>
            <a:ext cx="65341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003300"/>
              </a:buClr>
              <a:buFont typeface="Wingdings" panose="05000000000000000000" pitchFamily="2" charset="2"/>
              <a:buChar char="Ø"/>
            </a:pPr>
            <a:r>
              <a:rPr kumimoji="1" lang="en-US" altLang="zh-CN" sz="3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don’t get much writing practice</a:t>
            </a:r>
            <a:endParaRPr kumimoji="1" lang="en-US" altLang="zh-CN" sz="35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52" name="Rectangle 10"/>
          <p:cNvSpPr>
            <a:spLocks noChangeArrowheads="1"/>
          </p:cNvSpPr>
          <p:nvPr/>
        </p:nvSpPr>
        <p:spPr bwMode="auto">
          <a:xfrm>
            <a:off x="539750" y="260350"/>
            <a:ext cx="80200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5000"/>
              </a:lnSpc>
            </a:pPr>
            <a:r>
              <a:rPr kumimoji="1" lang="en-US" altLang="zh-CN" sz="36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What other things are difficult for you? </a:t>
            </a:r>
            <a:endParaRPr kumimoji="1" lang="en-US" altLang="zh-CN" sz="3600" b="1" dirty="0">
              <a:solidFill>
                <a:srgbClr val="9900CC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5000"/>
              </a:lnSpc>
            </a:pPr>
            <a:r>
              <a:rPr kumimoji="1" lang="en-US" altLang="zh-CN" sz="36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Make a list. (1b)</a:t>
            </a:r>
            <a:endParaRPr kumimoji="1" lang="en-US" altLang="zh-CN" sz="3600" b="1" dirty="0">
              <a:solidFill>
                <a:srgbClr val="99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utoUpdateAnimBg="0"/>
      <p:bldP spid="108547" grpId="0" autoUpdateAnimBg="0"/>
      <p:bldP spid="108548" grpId="0" autoUpdateAnimBg="0"/>
      <p:bldP spid="108549" grpId="0" autoUpdateAnimBg="0"/>
      <p:bldP spid="108550" grpId="0" autoUpdateAnimBg="0"/>
      <p:bldP spid="108551" grpId="0" autoUpdateAnimBg="0"/>
      <p:bldP spid="1085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AutoShape 2"/>
          <p:cNvSpPr>
            <a:spLocks noChangeArrowheads="1"/>
          </p:cNvSpPr>
          <p:nvPr/>
        </p:nvSpPr>
        <p:spPr bwMode="auto">
          <a:xfrm>
            <a:off x="228600" y="2133600"/>
            <a:ext cx="8610600" cy="4419600"/>
          </a:xfrm>
          <a:prstGeom prst="verticalScroll">
            <a:avLst>
              <a:gd name="adj" fmla="val 6250"/>
            </a:avLst>
          </a:prstGeom>
          <a:gradFill rotWithShape="1">
            <a:gsLst>
              <a:gs pos="0">
                <a:srgbClr val="CCECFF">
                  <a:alpha val="50000"/>
                </a:srgbClr>
              </a:gs>
              <a:gs pos="50000">
                <a:schemeClr val="bg1"/>
              </a:gs>
              <a:gs pos="100000">
                <a:srgbClr val="CCECFF">
                  <a:alpha val="50000"/>
                </a:srgbClr>
              </a:gs>
            </a:gsLst>
            <a:lin ang="5400000" scaled="1"/>
          </a:gradFill>
          <a:ln w="28575">
            <a:solidFill>
              <a:srgbClr val="CC6600"/>
            </a:solidFill>
            <a:prstDash val="dash"/>
            <a:round/>
          </a:ln>
          <a:effectLst/>
        </p:spPr>
        <p:txBody>
          <a:bodyPr wrap="none" anchor="ctr"/>
          <a:lstStyle/>
          <a:p>
            <a:pPr algn="l">
              <a:lnSpc>
                <a:spcPct val="150000"/>
              </a:lnSpc>
              <a:defRPr/>
            </a:pPr>
            <a:endParaRPr lang="zh-CN" altLang="en-US" sz="2400" b="1">
              <a:solidFill>
                <a:srgbClr val="800000"/>
              </a:solidFill>
              <a:ea typeface="楷体_GB2312" pitchFamily="49" charset="-122"/>
            </a:endParaRPr>
          </a:p>
        </p:txBody>
      </p:sp>
      <p:sp>
        <p:nvSpPr>
          <p:cNvPr id="109573" name="Text Box 7"/>
          <p:cNvSpPr txBox="1">
            <a:spLocks noChangeArrowheads="1"/>
          </p:cNvSpPr>
          <p:nvPr/>
        </p:nvSpPr>
        <p:spPr bwMode="auto">
          <a:xfrm>
            <a:off x="323850" y="228600"/>
            <a:ext cx="88201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 Paul finds it difficult to learn English. 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complete the learning challenges 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talks about.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574" name="Rectangle 4"/>
          <p:cNvSpPr>
            <a:spLocks noChangeArrowheads="1"/>
          </p:cNvSpPr>
          <p:nvPr/>
        </p:nvSpPr>
        <p:spPr bwMode="auto">
          <a:xfrm>
            <a:off x="533400" y="3200400"/>
            <a:ext cx="798353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1. He can’t get the</a:t>
            </a:r>
            <a:r>
              <a:rPr lang="en-US" altLang="zh-CN" sz="3200" b="1" dirty="0">
                <a:latin typeface="Times New Roman" panose="02020603050405020304" pitchFamily="18" charset="0"/>
              </a:rPr>
              <a:t>______________ </a:t>
            </a:r>
            <a:r>
              <a:rPr lang="en-US" altLang="en-US" sz="3200" b="1" dirty="0">
                <a:latin typeface="Times New Roman" panose="02020603050405020304" pitchFamily="18" charset="0"/>
              </a:rPr>
              <a:t>right.</a:t>
            </a:r>
            <a:endParaRPr lang="en-US" altLang="en-US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2. He</a:t>
            </a:r>
            <a:r>
              <a:rPr lang="en-US" altLang="zh-CN" sz="3200" b="1" dirty="0">
                <a:latin typeface="Times New Roman" panose="02020603050405020304" pitchFamily="18" charset="0"/>
              </a:rPr>
              <a:t>___________ </a:t>
            </a:r>
            <a:r>
              <a:rPr lang="en-US" altLang="en-US" sz="3200" b="1" dirty="0">
                <a:latin typeface="Times New Roman" panose="02020603050405020304" pitchFamily="18" charset="0"/>
              </a:rPr>
              <a:t>a lot of new words.</a:t>
            </a:r>
            <a:endParaRPr lang="en-US" altLang="en-US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3. He can’t always</a:t>
            </a:r>
            <a:r>
              <a:rPr lang="en-US" altLang="zh-CN" sz="3200" b="1" dirty="0">
                <a:latin typeface="Times New Roman" panose="02020603050405020304" pitchFamily="18" charset="0"/>
              </a:rPr>
              <a:t>__________ </a:t>
            </a:r>
            <a:r>
              <a:rPr lang="en-US" altLang="en-US" sz="3200" b="1" dirty="0">
                <a:latin typeface="Times New Roman" panose="02020603050405020304" pitchFamily="18" charset="0"/>
              </a:rPr>
              <a:t>when people 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en-US" altLang="en-US" sz="3200" b="1" dirty="0">
                <a:latin typeface="Times New Roman" panose="02020603050405020304" pitchFamily="18" charset="0"/>
              </a:rPr>
              <a:t>talk to him.</a:t>
            </a:r>
            <a:endParaRPr lang="en-US" altLang="en-US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4. He doesn’t get much</a:t>
            </a:r>
            <a:r>
              <a:rPr lang="en-US" altLang="zh-CN" sz="3200" b="1" dirty="0">
                <a:latin typeface="Times New Roman" panose="02020603050405020304" pitchFamily="18" charset="0"/>
              </a:rPr>
              <a:t>___________ </a:t>
            </a:r>
            <a:r>
              <a:rPr lang="en-US" altLang="en-US" sz="3200" b="1" dirty="0">
                <a:latin typeface="Times New Roman" panose="02020603050405020304" pitchFamily="18" charset="0"/>
              </a:rPr>
              <a:t>practice.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109575" name="WordArt 5"/>
          <p:cNvSpPr>
            <a:spLocks noChangeArrowheads="1" noChangeShapeType="1" noTextEdit="1"/>
          </p:cNvSpPr>
          <p:nvPr/>
        </p:nvSpPr>
        <p:spPr bwMode="auto">
          <a:xfrm>
            <a:off x="2286000" y="2362200"/>
            <a:ext cx="3810000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000" b="1" kern="1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"/>
                <a:cs typeface="Times"/>
              </a:rPr>
              <a:t>Chanllenges</a:t>
            </a:r>
            <a:endParaRPr lang="zh-CN" altLang="en-US" sz="40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"/>
              <a:cs typeface="Times"/>
            </a:endParaRPr>
          </a:p>
        </p:txBody>
      </p:sp>
      <p:sp>
        <p:nvSpPr>
          <p:cNvPr id="109576" name="Rectangle 6"/>
          <p:cNvSpPr>
            <a:spLocks noChangeArrowheads="1"/>
          </p:cNvSpPr>
          <p:nvPr/>
        </p:nvSpPr>
        <p:spPr bwMode="auto">
          <a:xfrm>
            <a:off x="3886200" y="3276600"/>
            <a:ext cx="2643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pronunciation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7" name="Rectangle 7"/>
          <p:cNvSpPr>
            <a:spLocks noChangeArrowheads="1"/>
          </p:cNvSpPr>
          <p:nvPr/>
        </p:nvSpPr>
        <p:spPr bwMode="auto">
          <a:xfrm>
            <a:off x="1752600" y="3886200"/>
            <a:ext cx="1381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forgets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8" name="Rectangle 8"/>
          <p:cNvSpPr>
            <a:spLocks noChangeArrowheads="1"/>
          </p:cNvSpPr>
          <p:nvPr/>
        </p:nvSpPr>
        <p:spPr bwMode="auto">
          <a:xfrm>
            <a:off x="3810000" y="4495800"/>
            <a:ext cx="2170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understand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9" name="Rectangle 9"/>
          <p:cNvSpPr>
            <a:spLocks noChangeArrowheads="1"/>
          </p:cNvSpPr>
          <p:nvPr/>
        </p:nvSpPr>
        <p:spPr bwMode="auto">
          <a:xfrm>
            <a:off x="5105400" y="56388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writing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6" grpId="0"/>
      <p:bldP spid="109577" grpId="0"/>
      <p:bldP spid="109578" grpId="0"/>
      <p:bldP spid="1095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228600" y="0"/>
            <a:ext cx="79692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 </a:t>
            </a:r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</a:rPr>
              <a:t>Listen again. Complete the solutions.</a:t>
            </a:r>
            <a:endParaRPr lang="en-US" altLang="zh-CN" sz="36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8051" name="AutoShape 3"/>
          <p:cNvSpPr>
            <a:spLocks noChangeArrowheads="1"/>
          </p:cNvSpPr>
          <p:nvPr/>
        </p:nvSpPr>
        <p:spPr bwMode="auto">
          <a:xfrm>
            <a:off x="0" y="1066800"/>
            <a:ext cx="9144000" cy="5105400"/>
          </a:xfrm>
          <a:prstGeom prst="verticalScroll">
            <a:avLst>
              <a:gd name="adj" fmla="val 6250"/>
            </a:avLst>
          </a:prstGeom>
          <a:gradFill rotWithShape="1">
            <a:gsLst>
              <a:gs pos="0">
                <a:srgbClr val="CCECFF">
                  <a:alpha val="50000"/>
                </a:srgbClr>
              </a:gs>
              <a:gs pos="50000">
                <a:schemeClr val="bg1"/>
              </a:gs>
              <a:gs pos="100000">
                <a:srgbClr val="CCECFF">
                  <a:alpha val="50000"/>
                </a:srgbClr>
              </a:gs>
            </a:gsLst>
            <a:lin ang="5400000" scaled="1"/>
          </a:gradFill>
          <a:ln w="28575">
            <a:solidFill>
              <a:srgbClr val="CC6600"/>
            </a:solidFill>
            <a:prstDash val="dash"/>
            <a:round/>
          </a:ln>
          <a:effectLst/>
        </p:spPr>
        <p:txBody>
          <a:bodyPr wrap="none" anchor="ctr"/>
          <a:lstStyle/>
          <a:p>
            <a:pPr algn="l">
              <a:lnSpc>
                <a:spcPct val="150000"/>
              </a:lnSpc>
              <a:defRPr/>
            </a:pPr>
            <a:endParaRPr lang="zh-CN" altLang="en-US" sz="2400" b="1">
              <a:solidFill>
                <a:srgbClr val="800000"/>
              </a:solidFill>
              <a:ea typeface="楷体_GB2312" pitchFamily="49" charset="-122"/>
            </a:endParaRPr>
          </a:p>
        </p:txBody>
      </p:sp>
      <p:sp>
        <p:nvSpPr>
          <p:cNvPr id="110598" name="Rectangle 4"/>
          <p:cNvSpPr>
            <a:spLocks noChangeArrowheads="1"/>
          </p:cNvSpPr>
          <p:nvPr/>
        </p:nvSpPr>
        <p:spPr bwMode="auto">
          <a:xfrm>
            <a:off x="304800" y="2211388"/>
            <a:ext cx="86106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>
              <a:lnSpc>
                <a:spcPct val="125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1. </a:t>
            </a:r>
            <a:r>
              <a:rPr lang="en-US" altLang="zh-CN" sz="3200" b="1" dirty="0">
                <a:latin typeface="Times New Roman" panose="02020603050405020304" pitchFamily="18" charset="0"/>
              </a:rPr>
              <a:t>________________ </a:t>
            </a:r>
            <a:r>
              <a:rPr lang="en-US" altLang="en-US" sz="3200" b="1" dirty="0">
                <a:latin typeface="Times New Roman" panose="02020603050405020304" pitchFamily="18" charset="0"/>
              </a:rPr>
              <a:t>can help.</a:t>
            </a:r>
            <a:endParaRPr lang="en-US" altLang="en-US" sz="3200" b="1" dirty="0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25000"/>
              </a:lnSpc>
              <a:buFontTx/>
              <a:buAutoNum type="arabicPeriod" startAt="2"/>
            </a:pPr>
            <a:r>
              <a:rPr lang="en-US" altLang="en-US" sz="3200" b="1" dirty="0">
                <a:latin typeface="Times New Roman" panose="02020603050405020304" pitchFamily="18" charset="0"/>
              </a:rPr>
              <a:t>He can always</a:t>
            </a:r>
            <a:r>
              <a:rPr lang="en-US" altLang="zh-CN" sz="3200" b="1" dirty="0">
                <a:latin typeface="Times New Roman" panose="02020603050405020304" pitchFamily="18" charset="0"/>
              </a:rPr>
              <a:t>_____________________ </a:t>
            </a:r>
            <a:r>
              <a:rPr lang="en-US" altLang="en-US" sz="3200" b="1" dirty="0">
                <a:latin typeface="Times New Roman" panose="02020603050405020304" pitchFamily="18" charset="0"/>
              </a:rPr>
              <a:t>in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</a:t>
            </a:r>
            <a:r>
              <a:rPr lang="en-US" altLang="en-US" sz="3200" b="1" dirty="0">
                <a:latin typeface="Times New Roman" panose="02020603050405020304" pitchFamily="18" charset="0"/>
              </a:rPr>
              <a:t>his notebook and study them at home.</a:t>
            </a:r>
            <a:endParaRPr lang="en-US" altLang="en-US" sz="3200" b="1" dirty="0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25000"/>
              </a:lnSpc>
              <a:buFontTx/>
              <a:buAutoNum type="arabicPeriod" startAt="3"/>
            </a:pPr>
            <a:r>
              <a:rPr lang="en-US" altLang="en-US" sz="3200" b="1" dirty="0">
                <a:latin typeface="Times New Roman" panose="02020603050405020304" pitchFamily="18" charset="0"/>
              </a:rPr>
              <a:t>He can</a:t>
            </a:r>
            <a:r>
              <a:rPr lang="en-US" altLang="zh-CN" sz="3200" b="1" dirty="0">
                <a:latin typeface="Times New Roman" panose="02020603050405020304" pitchFamily="18" charset="0"/>
              </a:rPr>
              <a:t>________________________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</a:t>
            </a:r>
            <a:r>
              <a:rPr lang="en-US" altLang="en-US" sz="3200" b="1" dirty="0">
                <a:latin typeface="Times New Roman" panose="02020603050405020304" pitchFamily="18" charset="0"/>
              </a:rPr>
              <a:t>to practice speaking.</a:t>
            </a:r>
            <a:endParaRPr lang="en-US" altLang="en-US" sz="3200" b="1" dirty="0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25000"/>
              </a:lnSpc>
              <a:buFontTx/>
              <a:buAutoNum type="arabicPeriod" startAt="4"/>
            </a:pPr>
            <a:r>
              <a:rPr lang="en-US" altLang="en-US" sz="3200" b="1" dirty="0">
                <a:latin typeface="Times New Roman" panose="02020603050405020304" pitchFamily="18" charset="0"/>
              </a:rPr>
              <a:t>He should </a:t>
            </a:r>
            <a:r>
              <a:rPr lang="en-US" altLang="zh-CN" sz="3200" b="1" dirty="0">
                <a:latin typeface="Times New Roman" panose="02020603050405020304" pitchFamily="18" charset="0"/>
              </a:rPr>
              <a:t>find </a:t>
            </a:r>
            <a:r>
              <a:rPr lang="en-US" altLang="en-US" sz="3200" b="1" dirty="0">
                <a:latin typeface="Times New Roman" panose="02020603050405020304" pitchFamily="18" charset="0"/>
              </a:rPr>
              <a:t>a</a:t>
            </a:r>
            <a:r>
              <a:rPr lang="en-US" altLang="zh-CN" sz="3200" b="1" dirty="0">
                <a:latin typeface="Times New Roman" panose="02020603050405020304" pitchFamily="18" charset="0"/>
              </a:rPr>
              <a:t>_______ </a:t>
            </a:r>
            <a:r>
              <a:rPr lang="en-US" altLang="en-US" sz="3200" b="1" dirty="0">
                <a:latin typeface="Times New Roman" panose="02020603050405020304" pitchFamily="18" charset="0"/>
              </a:rPr>
              <a:t>to practice writing.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110599" name="WordArt 5"/>
          <p:cNvSpPr>
            <a:spLocks noChangeArrowheads="1" noChangeShapeType="1" noTextEdit="1"/>
          </p:cNvSpPr>
          <p:nvPr/>
        </p:nvSpPr>
        <p:spPr bwMode="auto">
          <a:xfrm>
            <a:off x="2667000" y="1371600"/>
            <a:ext cx="289560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2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"/>
                <a:cs typeface="Times"/>
              </a:rPr>
              <a:t>Solutions</a:t>
            </a:r>
            <a:endParaRPr lang="zh-CN" altLang="en-US" sz="32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"/>
              <a:cs typeface="Times"/>
            </a:endParaRPr>
          </a:p>
        </p:txBody>
      </p:sp>
      <p:sp>
        <p:nvSpPr>
          <p:cNvPr id="110600" name="Rectangle 6"/>
          <p:cNvSpPr>
            <a:spLocks noChangeArrowheads="1"/>
          </p:cNvSpPr>
          <p:nvPr/>
        </p:nvSpPr>
        <p:spPr bwMode="auto">
          <a:xfrm>
            <a:off x="1143000" y="2286000"/>
            <a:ext cx="1911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Listening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601" name="Rectangle 7"/>
          <p:cNvSpPr>
            <a:spLocks noChangeArrowheads="1"/>
          </p:cNvSpPr>
          <p:nvPr/>
        </p:nvSpPr>
        <p:spPr bwMode="auto">
          <a:xfrm>
            <a:off x="3276600" y="2895600"/>
            <a:ext cx="3695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write the new words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602" name="Rectangle 8"/>
          <p:cNvSpPr>
            <a:spLocks noChangeArrowheads="1"/>
          </p:cNvSpPr>
          <p:nvPr/>
        </p:nvSpPr>
        <p:spPr bwMode="auto">
          <a:xfrm>
            <a:off x="2133600" y="4114800"/>
            <a:ext cx="5307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join an English language club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603" name="Rectangle 9"/>
          <p:cNvSpPr>
            <a:spLocks noChangeArrowheads="1"/>
          </p:cNvSpPr>
          <p:nvPr/>
        </p:nvSpPr>
        <p:spPr bwMode="auto">
          <a:xfrm>
            <a:off x="3581400" y="5334000"/>
            <a:ext cx="1458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pen pal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0" grpId="0"/>
      <p:bldP spid="110601" grpId="0"/>
      <p:bldP spid="110602" grpId="0"/>
      <p:bldP spid="1106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5"/>
          <p:cNvSpPr>
            <a:spLocks noChangeArrowheads="1"/>
          </p:cNvSpPr>
          <p:nvPr/>
        </p:nvSpPr>
        <p:spPr bwMode="auto">
          <a:xfrm>
            <a:off x="533400" y="457200"/>
            <a:ext cx="73850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1e Role-play conversations using the 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in 1c and 1d.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619" name="Rectangle 10"/>
          <p:cNvSpPr>
            <a:spLocks noChangeArrowheads="1"/>
          </p:cNvSpPr>
          <p:nvPr/>
        </p:nvSpPr>
        <p:spPr bwMode="auto">
          <a:xfrm>
            <a:off x="304800" y="2438400"/>
            <a:ext cx="8610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A: I don’t have a partner to practice 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      English with.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B:  Maybe you should join an English club.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111620" name="Rectangle 10"/>
          <p:cNvSpPr>
            <a:spLocks noChangeArrowheads="1"/>
          </p:cNvSpPr>
          <p:nvPr/>
        </p:nvSpPr>
        <p:spPr bwMode="auto">
          <a:xfrm>
            <a:off x="304800" y="4572000"/>
            <a:ext cx="8610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>
                <a:latin typeface="Times New Roman" panose="02020603050405020304" pitchFamily="18" charset="0"/>
              </a:rPr>
              <a:t>A: I can’t get the pronunciation right.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algn="l"/>
            <a:r>
              <a:rPr lang="en-US" altLang="zh-CN" sz="3600" b="1">
                <a:latin typeface="Times New Roman" panose="02020603050405020304" pitchFamily="18" charset="0"/>
              </a:rPr>
              <a:t>B:  Maybe you should listen tapes.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"/>
          <p:cNvSpPr>
            <a:spLocks noChangeArrowheads="1"/>
          </p:cNvSpPr>
          <p:nvPr/>
        </p:nvSpPr>
        <p:spPr bwMode="auto">
          <a:xfrm>
            <a:off x="228600" y="4114800"/>
            <a:ext cx="86106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A: I can’t always understand when people 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     talk to me.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B:  Maybe you should join an English   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      language club to practice speaking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. 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112643" name="Rectangle 10"/>
          <p:cNvSpPr>
            <a:spLocks noChangeArrowheads="1"/>
          </p:cNvSpPr>
          <p:nvPr/>
        </p:nvSpPr>
        <p:spPr bwMode="auto">
          <a:xfrm>
            <a:off x="228600" y="1447800"/>
            <a:ext cx="86106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A: I forget a lot of new words.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B:  Maybe you should write the new words   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      in your notebook and study them at   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      home.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112644" name="Text Box 3"/>
          <p:cNvSpPr txBox="1">
            <a:spLocks noChangeArrowheads="1"/>
          </p:cNvSpPr>
          <p:nvPr/>
        </p:nvSpPr>
        <p:spPr bwMode="auto">
          <a:xfrm>
            <a:off x="2286000" y="457200"/>
            <a:ext cx="2735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latin typeface="Times New Roman" panose="02020603050405020304" pitchFamily="18" charset="0"/>
              </a:rPr>
              <a:t>Pair work</a:t>
            </a:r>
            <a:endParaRPr lang="en-US" altLang="zh-CN" sz="4000" b="1" dirty="0">
              <a:latin typeface="Times New Roman" panose="02020603050405020304" pitchFamily="18" charset="0"/>
            </a:endParaRPr>
          </a:p>
        </p:txBody>
      </p:sp>
      <p:pic>
        <p:nvPicPr>
          <p:cNvPr id="112645" name="Picture 43" descr="gif041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334963"/>
            <a:ext cx="1582738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2555875" y="333375"/>
            <a:ext cx="36782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4800" b="1" dirty="0">
                <a:solidFill>
                  <a:srgbClr val="1111FF"/>
                </a:solidFill>
              </a:rPr>
              <a:t>A. Listening</a:t>
            </a:r>
            <a:endParaRPr lang="en-US" altLang="zh-CN" sz="4800" b="1" dirty="0">
              <a:solidFill>
                <a:srgbClr val="1111FF"/>
              </a:solidFill>
            </a:endParaRP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0" y="4781550"/>
            <a:ext cx="3276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 listening to </a:t>
            </a:r>
            <a:endParaRPr lang="en-US" altLang="zh-CN" sz="4000" b="1" dirty="0">
              <a:solidFill>
                <a:srgbClr val="6600FF"/>
              </a:solidFill>
              <a:latin typeface="Times New Roman" panose="02020603050405020304" pitchFamily="18" charset="0"/>
            </a:endParaRPr>
          </a:p>
          <a:p>
            <a:r>
              <a:rPr lang="en-US" altLang="zh-CN" sz="40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English tapes</a:t>
            </a:r>
            <a:endParaRPr lang="en-US" altLang="zh-CN" sz="4000" b="1" dirty="0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7460" name="Picture 4" descr="ANd9GcQ1p6I-RLLCy8I6crlOXXbKoUoR_qgo6ftkoijCvH8WIu6n-rQ&amp;t=1&amp;usg=__TSnxCiIIY9LIolDUKiaqcgAuj-c=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20938"/>
            <a:ext cx="2627312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1" name="Picture 5" descr="E16-266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29876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6011863" y="5057775"/>
            <a:ext cx="302577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listening </a:t>
            </a:r>
            <a:r>
              <a:rPr lang="en-US" altLang="zh-CN" sz="36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to </a:t>
            </a:r>
            <a:endParaRPr lang="en-US" altLang="zh-CN" sz="3600" b="1" dirty="0">
              <a:solidFill>
                <a:srgbClr val="6600FF"/>
              </a:solidFill>
              <a:latin typeface="Times New Roman" panose="02020603050405020304" pitchFamily="18" charset="0"/>
            </a:endParaRPr>
          </a:p>
          <a:p>
            <a:r>
              <a:rPr lang="en-US" altLang="zh-CN" sz="36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English radios</a:t>
            </a:r>
            <a:endParaRPr lang="en-US" altLang="zh-CN" sz="3600" b="1" dirty="0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3203575" y="3716338"/>
            <a:ext cx="32400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listening to   </a:t>
            </a:r>
            <a:endParaRPr lang="en-US" altLang="zh-CN" sz="4000" b="1" dirty="0">
              <a:solidFill>
                <a:srgbClr val="6600FF"/>
              </a:solidFill>
              <a:latin typeface="Times New Roman" panose="02020603050405020304" pitchFamily="18" charset="0"/>
            </a:endParaRPr>
          </a:p>
          <a:p>
            <a:r>
              <a:rPr lang="en-US" altLang="zh-CN" sz="40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English songs</a:t>
            </a:r>
            <a:endParaRPr lang="en-US" altLang="zh-CN" sz="4000" b="1" dirty="0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7464" name="Picture 8" descr="56719412575228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412875"/>
            <a:ext cx="28082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  <p:bldP spid="95238" grpId="0"/>
      <p:bldP spid="952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228600" y="4953000"/>
            <a:ext cx="43926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6600FF"/>
                </a:solidFill>
                <a:latin typeface="Comic Sans MS" panose="030F0702030302020204" pitchFamily="66" charset="0"/>
              </a:rPr>
              <a:t>speaking English</a:t>
            </a:r>
            <a:endParaRPr lang="en-US" altLang="zh-CN" sz="40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  <a:p>
            <a:r>
              <a:rPr lang="en-US" altLang="zh-CN" sz="4000" b="1" dirty="0">
                <a:solidFill>
                  <a:srgbClr val="6600FF"/>
                </a:solidFill>
                <a:latin typeface="Comic Sans MS" panose="030F0702030302020204" pitchFamily="66" charset="0"/>
              </a:rPr>
              <a:t>aloud </a:t>
            </a:r>
            <a:endParaRPr lang="en-US" altLang="zh-CN" sz="40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4643438" y="4953000"/>
            <a:ext cx="45005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b="1" dirty="0">
                <a:solidFill>
                  <a:srgbClr val="6600FF"/>
                </a:solidFill>
                <a:latin typeface="Comic Sans MS" panose="030F0702030302020204" pitchFamily="66" charset="0"/>
              </a:rPr>
              <a:t>speaking English </a:t>
            </a:r>
            <a:endParaRPr lang="en-US" altLang="zh-CN" sz="40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  <a:p>
            <a:r>
              <a:rPr lang="en-US" altLang="zh-CN" sz="4000" b="1" dirty="0">
                <a:solidFill>
                  <a:srgbClr val="6600FF"/>
                </a:solidFill>
                <a:latin typeface="Comic Sans MS" panose="030F0702030302020204" pitchFamily="66" charset="0"/>
              </a:rPr>
              <a:t>crazily</a:t>
            </a:r>
            <a:endParaRPr lang="en-US" altLang="zh-CN" sz="40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9508" name="Picture 4" descr="422888005010232719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37433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9" name="Picture 5" descr="res04_attpic_bri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28575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Text Box 2"/>
          <p:cNvSpPr txBox="1">
            <a:spLocks noChangeArrowheads="1"/>
          </p:cNvSpPr>
          <p:nvPr/>
        </p:nvSpPr>
        <p:spPr bwMode="auto">
          <a:xfrm>
            <a:off x="2438400" y="0"/>
            <a:ext cx="38481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 dirty="0">
                <a:solidFill>
                  <a:srgbClr val="FF0000"/>
                </a:solidFill>
              </a:rPr>
              <a:t>B. Speaking</a:t>
            </a:r>
            <a:r>
              <a:rPr lang="en-US" altLang="zh-CN" sz="4800" dirty="0">
                <a:solidFill>
                  <a:srgbClr val="FF0000"/>
                </a:solidFill>
              </a:rPr>
              <a:t> </a:t>
            </a:r>
            <a:endParaRPr lang="en-US" altLang="zh-CN" sz="4800" dirty="0">
              <a:solidFill>
                <a:srgbClr val="FF0000"/>
              </a:solidFill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403648" y="2786397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1116013" y="84138"/>
            <a:ext cx="33718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4800" b="1" dirty="0">
                <a:solidFill>
                  <a:srgbClr val="FF0000"/>
                </a:solidFill>
              </a:rPr>
              <a:t>C. Reading</a:t>
            </a:r>
            <a:endParaRPr lang="en-US" altLang="zh-CN" sz="4800" b="1" dirty="0">
              <a:solidFill>
                <a:srgbClr val="FF0000"/>
              </a:solidFill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323850" y="4941888"/>
            <a:ext cx="41036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6600FF"/>
                </a:solidFill>
                <a:latin typeface="Comic Sans MS" panose="030F0702030302020204" pitchFamily="66" charset="0"/>
              </a:rPr>
              <a:t>reading English</a:t>
            </a:r>
            <a:endParaRPr lang="en-US" altLang="zh-CN" sz="40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  <a:p>
            <a:r>
              <a:rPr lang="en-US" altLang="zh-CN" sz="4000" b="1" dirty="0">
                <a:solidFill>
                  <a:srgbClr val="6600FF"/>
                </a:solidFill>
                <a:latin typeface="Comic Sans MS" panose="030F0702030302020204" pitchFamily="66" charset="0"/>
              </a:rPr>
              <a:t>aloud </a:t>
            </a:r>
            <a:endParaRPr lang="en-US" altLang="zh-CN" sz="40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4787900" y="5213350"/>
            <a:ext cx="39592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6600FF"/>
                </a:solidFill>
                <a:latin typeface="Comic Sans MS" panose="030F0702030302020204" pitchFamily="66" charset="0"/>
              </a:rPr>
              <a:t>reading English</a:t>
            </a:r>
            <a:endParaRPr lang="en-US" altLang="zh-CN" sz="40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  <a:p>
            <a:r>
              <a:rPr lang="en-US" altLang="zh-CN" sz="4000" b="1" dirty="0">
                <a:solidFill>
                  <a:srgbClr val="6600FF"/>
                </a:solidFill>
                <a:latin typeface="Comic Sans MS" panose="030F0702030302020204" pitchFamily="66" charset="0"/>
              </a:rPr>
              <a:t>crazily</a:t>
            </a:r>
            <a:endParaRPr lang="en-US" altLang="zh-CN" sz="40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1557" name="Picture 5" descr="res01_attpic_brie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28575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8" name="Picture 6" descr="lj_4aa1284982b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20713"/>
            <a:ext cx="3021012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/>
      <p:bldP spid="972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85512097924893868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4464050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23850" y="4292600"/>
            <a:ext cx="42497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/>
            <a:r>
              <a:rPr lang="en-US" altLang="zh-CN" sz="4000" b="1">
                <a:solidFill>
                  <a:srgbClr val="6600FF"/>
                </a:solidFill>
                <a:latin typeface="Comic Sans MS" panose="030F0702030302020204" pitchFamily="66" charset="0"/>
              </a:rPr>
              <a:t>reading English </a:t>
            </a:r>
            <a:endParaRPr lang="en-US" altLang="zh-CN" sz="4000" b="1">
              <a:solidFill>
                <a:srgbClr val="6600FF"/>
              </a:solidFill>
              <a:latin typeface="Comic Sans MS" panose="030F0702030302020204" pitchFamily="66" charset="0"/>
            </a:endParaRPr>
          </a:p>
          <a:p>
            <a:pPr marL="342900" indent="-342900" algn="l"/>
            <a:r>
              <a:rPr lang="en-US" altLang="zh-CN" sz="4000" b="1">
                <a:solidFill>
                  <a:srgbClr val="6600FF"/>
                </a:solidFill>
                <a:latin typeface="Comic Sans MS" panose="030F0702030302020204" pitchFamily="66" charset="0"/>
              </a:rPr>
              <a:t>textbooks</a:t>
            </a:r>
            <a:endParaRPr lang="en-US" altLang="zh-CN" sz="4000" b="1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2580" name="Picture 4" descr="boo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4813"/>
            <a:ext cx="3671888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4930775" y="4365625"/>
            <a:ext cx="40338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/>
            <a:r>
              <a:rPr lang="en-US" altLang="zh-CN" sz="4000" b="1">
                <a:solidFill>
                  <a:srgbClr val="6600FF"/>
                </a:solidFill>
                <a:latin typeface="Comic Sans MS" panose="030F0702030302020204" pitchFamily="66" charset="0"/>
              </a:rPr>
              <a:t>reading English </a:t>
            </a:r>
            <a:endParaRPr lang="en-US" altLang="zh-CN" sz="4000" b="1">
              <a:solidFill>
                <a:srgbClr val="6600FF"/>
              </a:solidFill>
              <a:latin typeface="Comic Sans MS" panose="030F0702030302020204" pitchFamily="66" charset="0"/>
            </a:endParaRPr>
          </a:p>
          <a:p>
            <a:pPr marL="342900" indent="-342900" algn="l"/>
            <a:r>
              <a:rPr lang="en-US" altLang="zh-CN" sz="4000" b="1">
                <a:solidFill>
                  <a:srgbClr val="6600FF"/>
                </a:solidFill>
                <a:latin typeface="Comic Sans MS" panose="030F0702030302020204" pitchFamily="66" charset="0"/>
              </a:rPr>
              <a:t>notes</a:t>
            </a:r>
            <a:endParaRPr lang="en-US" altLang="zh-CN" sz="4000" b="1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  <p:bldP spid="983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英语文摘 10年6月刊电子杂志封面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49275"/>
            <a:ext cx="27368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3" name="Picture 3" descr="C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40671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539750" y="4365625"/>
            <a:ext cx="44640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/>
            <a:r>
              <a:rPr lang="en-US" altLang="zh-CN" sz="4000" b="1">
                <a:solidFill>
                  <a:srgbClr val="6600FF"/>
                </a:solidFill>
                <a:latin typeface="Comic Sans MS" panose="030F0702030302020204" pitchFamily="66" charset="0"/>
              </a:rPr>
              <a:t>reading English</a:t>
            </a:r>
            <a:endParaRPr lang="en-US" altLang="zh-CN" sz="4000" b="1">
              <a:solidFill>
                <a:srgbClr val="6600FF"/>
              </a:solidFill>
              <a:latin typeface="Comic Sans MS" panose="030F0702030302020204" pitchFamily="66" charset="0"/>
            </a:endParaRPr>
          </a:p>
          <a:p>
            <a:pPr marL="342900" indent="-342900" algn="l"/>
            <a:r>
              <a:rPr lang="en-US" altLang="zh-CN" sz="4000" b="1">
                <a:solidFill>
                  <a:srgbClr val="6600FF"/>
                </a:solidFill>
                <a:latin typeface="Comic Sans MS" panose="030F0702030302020204" pitchFamily="66" charset="0"/>
              </a:rPr>
              <a:t>newspapers </a:t>
            </a:r>
            <a:endParaRPr lang="en-US" altLang="zh-CN" sz="4000" b="1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4716463" y="4508500"/>
            <a:ext cx="40338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/>
            <a:r>
              <a:rPr lang="en-US" altLang="zh-CN" sz="4000" b="1">
                <a:solidFill>
                  <a:srgbClr val="6600FF"/>
                </a:solidFill>
                <a:latin typeface="Comic Sans MS" panose="030F0702030302020204" pitchFamily="66" charset="0"/>
              </a:rPr>
              <a:t>reading English</a:t>
            </a:r>
            <a:endParaRPr lang="en-US" altLang="zh-CN" sz="4000" b="1">
              <a:solidFill>
                <a:srgbClr val="6600FF"/>
              </a:solidFill>
              <a:latin typeface="Comic Sans MS" panose="030F0702030302020204" pitchFamily="66" charset="0"/>
            </a:endParaRPr>
          </a:p>
          <a:p>
            <a:pPr marL="342900" indent="-342900" algn="l"/>
            <a:r>
              <a:rPr lang="en-US" altLang="zh-CN" sz="4000" b="1">
                <a:solidFill>
                  <a:srgbClr val="6600FF"/>
                </a:solidFill>
                <a:latin typeface="Comic Sans MS" panose="030F0702030302020204" pitchFamily="66" charset="0"/>
              </a:rPr>
              <a:t>magazines</a:t>
            </a:r>
            <a:endParaRPr lang="en-US" altLang="zh-CN" sz="4000" b="1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  <p:bldP spid="993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xinsrc_40207021808482651089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38163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1" name="Picture 3" descr="97875064243561603175-f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3095625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4572000" y="4868863"/>
            <a:ext cx="457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/>
            <a:r>
              <a:rPr lang="en-US" altLang="zh-CN" sz="4000" b="1">
                <a:solidFill>
                  <a:srgbClr val="6600FF"/>
                </a:solidFill>
                <a:latin typeface="Comic Sans MS" panose="030F0702030302020204" pitchFamily="66" charset="0"/>
              </a:rPr>
              <a:t>writing/keeping  </a:t>
            </a:r>
            <a:endParaRPr lang="en-US" altLang="zh-CN" sz="4000" b="1">
              <a:solidFill>
                <a:srgbClr val="6600FF"/>
              </a:solidFill>
              <a:latin typeface="Comic Sans MS" panose="030F0702030302020204" pitchFamily="66" charset="0"/>
            </a:endParaRPr>
          </a:p>
          <a:p>
            <a:pPr marL="342900" indent="-342900" algn="l"/>
            <a:r>
              <a:rPr lang="en-US" altLang="zh-CN" sz="4000" b="1">
                <a:solidFill>
                  <a:srgbClr val="6600FF"/>
                </a:solidFill>
                <a:latin typeface="Comic Sans MS" panose="030F0702030302020204" pitchFamily="66" charset="0"/>
              </a:rPr>
              <a:t>diaries in English</a:t>
            </a:r>
            <a:endParaRPr lang="en-US" altLang="zh-CN" sz="4000" b="1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395288" y="4797425"/>
            <a:ext cx="403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6600FF"/>
                </a:solidFill>
                <a:latin typeface="Comic Sans MS" panose="030F0702030302020204" pitchFamily="66" charset="0"/>
              </a:rPr>
              <a:t>writing emails</a:t>
            </a:r>
            <a:endParaRPr lang="en-US" altLang="zh-CN" sz="4000" b="1">
              <a:solidFill>
                <a:srgbClr val="6600FF"/>
              </a:solidFill>
              <a:latin typeface="Comic Sans MS" panose="030F0702030302020204" pitchFamily="66" charset="0"/>
            </a:endParaRPr>
          </a:p>
          <a:p>
            <a:r>
              <a:rPr lang="en-US" altLang="zh-CN" sz="4000" b="1">
                <a:solidFill>
                  <a:srgbClr val="6600FF"/>
                </a:solidFill>
                <a:latin typeface="Comic Sans MS" panose="030F0702030302020204" pitchFamily="66" charset="0"/>
              </a:rPr>
              <a:t>to your friends </a:t>
            </a:r>
            <a:endParaRPr lang="en-US" altLang="zh-CN" sz="4000" b="1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0358" name="Text Box 2"/>
          <p:cNvSpPr txBox="1">
            <a:spLocks noChangeArrowheads="1"/>
          </p:cNvSpPr>
          <p:nvPr/>
        </p:nvSpPr>
        <p:spPr bwMode="auto">
          <a:xfrm>
            <a:off x="3200400" y="0"/>
            <a:ext cx="32337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>
                <a:solidFill>
                  <a:srgbClr val="FF0000"/>
                </a:solidFill>
              </a:rPr>
              <a:t>D. Writing </a:t>
            </a:r>
            <a:endParaRPr lang="en-US" altLang="zh-CN" sz="4800" b="1">
              <a:solidFill>
                <a:srgbClr val="FF0000"/>
              </a:solidFill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  <p:bldP spid="1003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627313" y="260350"/>
            <a:ext cx="38465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>
                <a:solidFill>
                  <a:srgbClr val="FF0000"/>
                </a:solidFill>
              </a:rPr>
              <a:t>E. Watching</a:t>
            </a:r>
            <a:r>
              <a:rPr lang="en-US" altLang="zh-CN" sz="4800">
                <a:solidFill>
                  <a:srgbClr val="FF0000"/>
                </a:solidFill>
              </a:rPr>
              <a:t> </a:t>
            </a:r>
            <a:endParaRPr lang="en-US" altLang="zh-CN" sz="4800">
              <a:solidFill>
                <a:srgbClr val="FF0000"/>
              </a:solidFill>
            </a:endParaRPr>
          </a:p>
        </p:txBody>
      </p:sp>
      <p:pic>
        <p:nvPicPr>
          <p:cNvPr id="156675" name="Picture 3" descr="F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484313"/>
            <a:ext cx="288131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3059113" y="5084763"/>
            <a:ext cx="35290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/>
            <a:r>
              <a:rPr lang="en-US" altLang="zh-CN" sz="3600" b="1">
                <a:solidFill>
                  <a:srgbClr val="6600FF"/>
                </a:solidFill>
              </a:rPr>
              <a:t>watching </a:t>
            </a:r>
            <a:endParaRPr lang="en-US" altLang="zh-CN" sz="3600" b="1">
              <a:solidFill>
                <a:srgbClr val="6600FF"/>
              </a:solidFill>
            </a:endParaRPr>
          </a:p>
          <a:p>
            <a:pPr marL="342900" indent="-342900" algn="l"/>
            <a:r>
              <a:rPr lang="en-US" altLang="zh-CN" sz="3600" b="1">
                <a:solidFill>
                  <a:srgbClr val="6600FF"/>
                </a:solidFill>
              </a:rPr>
              <a:t>English films</a:t>
            </a:r>
            <a:endParaRPr lang="en-US" altLang="zh-CN" sz="3600" b="1">
              <a:solidFill>
                <a:srgbClr val="6600FF"/>
              </a:solidFill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42875" y="4543425"/>
            <a:ext cx="29162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/>
            <a:r>
              <a:rPr lang="en-US" altLang="zh-CN" sz="3600" b="1">
                <a:solidFill>
                  <a:srgbClr val="6600FF"/>
                </a:solidFill>
              </a:rPr>
              <a:t>watching </a:t>
            </a:r>
            <a:endParaRPr lang="en-US" altLang="zh-CN" sz="3600" b="1">
              <a:solidFill>
                <a:srgbClr val="6600FF"/>
              </a:solidFill>
            </a:endParaRPr>
          </a:p>
          <a:p>
            <a:pPr marL="342900" indent="-342900" algn="l"/>
            <a:r>
              <a:rPr lang="en-US" altLang="zh-CN" sz="3600" b="1">
                <a:solidFill>
                  <a:srgbClr val="6600FF"/>
                </a:solidFill>
              </a:rPr>
              <a:t>English TV</a:t>
            </a:r>
            <a:endParaRPr lang="en-US" altLang="zh-CN" sz="3600" b="1">
              <a:solidFill>
                <a:srgbClr val="6600FF"/>
              </a:solidFill>
            </a:endParaRPr>
          </a:p>
        </p:txBody>
      </p:sp>
      <p:pic>
        <p:nvPicPr>
          <p:cNvPr id="156678" name="Picture 6" descr="r_02101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89138"/>
            <a:ext cx="287972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/>
          <p:nvPr/>
        </p:nvGrpSpPr>
        <p:grpSpPr bwMode="auto">
          <a:xfrm>
            <a:off x="6156325" y="1052513"/>
            <a:ext cx="2771775" cy="2808287"/>
            <a:chOff x="4150" y="1117"/>
            <a:chExt cx="1410" cy="2177"/>
          </a:xfrm>
        </p:grpSpPr>
        <p:pic>
          <p:nvPicPr>
            <p:cNvPr id="101384" name="Picture 8" descr="dc09de0ef3d6bca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117"/>
              <a:ext cx="1410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85" name="Picture 9" descr="2007082213225654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2024"/>
              <a:ext cx="1224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6011863" y="4005263"/>
            <a:ext cx="32400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/>
            <a:r>
              <a:rPr lang="en-US" altLang="zh-CN" sz="3600" b="1">
                <a:solidFill>
                  <a:srgbClr val="6600FF"/>
                </a:solidFill>
              </a:rPr>
              <a:t>watching </a:t>
            </a:r>
            <a:endParaRPr lang="en-US" altLang="zh-CN" sz="3600" b="1">
              <a:solidFill>
                <a:srgbClr val="6600FF"/>
              </a:solidFill>
            </a:endParaRPr>
          </a:p>
          <a:p>
            <a:pPr marL="342900" indent="-342900" algn="l"/>
            <a:r>
              <a:rPr lang="en-US" altLang="zh-CN" sz="3600" b="1">
                <a:solidFill>
                  <a:srgbClr val="6600FF"/>
                </a:solidFill>
              </a:rPr>
              <a:t>English DVDs</a:t>
            </a:r>
            <a:endParaRPr lang="en-US" altLang="zh-CN" sz="3600" b="1">
              <a:solidFill>
                <a:srgbClr val="6600FF"/>
              </a:solidFill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  <p:bldP spid="101381" grpId="0"/>
      <p:bldP spid="1013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MCj00890000000[1]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312863"/>
            <a:ext cx="36576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3962400" y="1828800"/>
            <a:ext cx="50085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latin typeface="Times New Roman" panose="02020603050405020304" pitchFamily="18" charset="0"/>
                <a:ea typeface="楷体_GB2312" pitchFamily="49" charset="-122"/>
              </a:rPr>
              <a:t>She learns English </a:t>
            </a:r>
            <a:endParaRPr lang="en-US" altLang="zh-CN" sz="36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en-US" altLang="zh-CN" sz="3600" b="1" dirty="0">
                <a:solidFill>
                  <a:srgbClr val="FF0D0D"/>
                </a:solidFill>
                <a:latin typeface="Times New Roman" panose="02020603050405020304" pitchFamily="18" charset="0"/>
                <a:ea typeface="楷体_GB2312" pitchFamily="49" charset="-122"/>
              </a:rPr>
              <a:t>by</a:t>
            </a:r>
            <a:r>
              <a:rPr lang="en-US" altLang="zh-CN" sz="36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working with friends</a:t>
            </a:r>
            <a:r>
              <a:rPr lang="en-US" altLang="zh-CN" sz="3600" b="1" dirty="0"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endParaRPr lang="en-US" altLang="zh-CN" sz="36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3962400" y="4779963"/>
            <a:ext cx="49323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latin typeface="Times New Roman" panose="02020603050405020304" pitchFamily="18" charset="0"/>
                <a:ea typeface="楷体_GB2312" pitchFamily="49" charset="-122"/>
              </a:rPr>
              <a:t>She learns English </a:t>
            </a:r>
            <a:endParaRPr lang="en-US" altLang="zh-CN" sz="36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en-US" altLang="zh-CN" sz="3600" b="1" dirty="0">
                <a:solidFill>
                  <a:srgbClr val="FF0D0D"/>
                </a:solidFill>
                <a:latin typeface="Times New Roman" panose="02020603050405020304" pitchFamily="18" charset="0"/>
                <a:ea typeface="楷体_GB2312" pitchFamily="49" charset="-122"/>
              </a:rPr>
              <a:t>by</a:t>
            </a:r>
            <a:r>
              <a:rPr lang="en-US" altLang="zh-CN" sz="36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making word cards</a:t>
            </a:r>
            <a:r>
              <a:rPr lang="en-US" altLang="zh-CN" sz="3600" b="1" dirty="0"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endParaRPr lang="en-US" altLang="zh-CN" sz="36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203781" name="Picture 5" descr="FlashCard_Noun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BFBD"/>
              </a:clrFrom>
              <a:clrTo>
                <a:srgbClr val="C0BFB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4492625"/>
            <a:ext cx="262572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6" name="WordArt 6"/>
          <p:cNvSpPr>
            <a:spLocks noChangeArrowheads="1" noChangeShapeType="1" noTextEdit="1"/>
          </p:cNvSpPr>
          <p:nvPr/>
        </p:nvSpPr>
        <p:spPr bwMode="auto">
          <a:xfrm>
            <a:off x="1524000" y="304800"/>
            <a:ext cx="5638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"/>
                <a:cs typeface="Times"/>
              </a:rPr>
              <a:t>Review - look and say</a:t>
            </a:r>
            <a:endParaRPr lang="zh-CN" altLang="en-US" sz="48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"/>
              <a:cs typeface="Times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allAtOnce"/>
      <p:bldP spid="102404" grpId="0" build="allAtOnce"/>
    </p:bldLst>
  </p:timing>
</p:sld>
</file>

<file path=ppt/theme/theme1.xml><?xml version="1.0" encoding="utf-8"?>
<a:theme xmlns:a="http://schemas.openxmlformats.org/drawingml/2006/main" name="第一PPT模板网-WWW.1PPT.COM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3689</Words>
  <Application>WPS 演示</Application>
  <PresentationFormat>全屏显示(4:3)</PresentationFormat>
  <Paragraphs>204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Times New Roman</vt:lpstr>
      <vt:lpstr>Comic Sans MS</vt:lpstr>
      <vt:lpstr>Calibri</vt:lpstr>
      <vt:lpstr>楷体_GB2312</vt:lpstr>
      <vt:lpstr>新宋体</vt:lpstr>
      <vt:lpstr>Times</vt:lpstr>
      <vt:lpstr>Arial Unicode MS</vt:lpstr>
      <vt:lpstr>Arial</vt:lpstr>
      <vt:lpstr>华文行楷</vt:lpstr>
      <vt:lpstr>第一PPT模板网-WWW.1PPT.COM​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4</cp:revision>
  <dcterms:created xsi:type="dcterms:W3CDTF">2017-10-23T01:15:00Z</dcterms:created>
  <dcterms:modified xsi:type="dcterms:W3CDTF">2019-10-17T08:48:55Z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